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63" r:id="rId3"/>
    <p:sldId id="267" r:id="rId4"/>
    <p:sldId id="261" r:id="rId5"/>
    <p:sldId id="277" r:id="rId6"/>
    <p:sldId id="276" r:id="rId7"/>
    <p:sldId id="266" r:id="rId8"/>
    <p:sldId id="274" r:id="rId9"/>
    <p:sldId id="282" r:id="rId10"/>
    <p:sldId id="283" r:id="rId11"/>
    <p:sldId id="264" r:id="rId12"/>
    <p:sldId id="284" r:id="rId13"/>
    <p:sldId id="285" r:id="rId14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29" autoAdjust="0"/>
  </p:normalViewPr>
  <p:slideViewPr>
    <p:cSldViewPr showGuides="1"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A4EAF-D4F3-4DCB-91A6-F69F4ADFB31C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DC71B-8525-401A-AECE-AD7AA9FB3F3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5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2C96-3D73-425B-BBBE-20EB12F43D2D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813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-   </a:t>
            </a:r>
            <a:r>
              <a:rPr lang="en-US" noProof="0" dirty="0" smtClean="0">
                <a:solidFill>
                  <a:srgbClr val="0070C0"/>
                </a:solidFill>
              </a:rPr>
              <a:t>Recognition of the researchers</a:t>
            </a:r>
            <a:r>
              <a:rPr lang="en-US" baseline="0" noProof="0" dirty="0" smtClean="0">
                <a:solidFill>
                  <a:srgbClr val="0070C0"/>
                </a:solidFill>
              </a:rPr>
              <a:t> as professionals, but as important stakeholders and partners in the project</a:t>
            </a:r>
          </a:p>
          <a:p>
            <a:pPr marL="177056" indent="-177056">
              <a:buFontTx/>
              <a:buChar char="-"/>
            </a:pPr>
            <a:r>
              <a:rPr lang="en-US" baseline="0" noProof="0" dirty="0" smtClean="0">
                <a:solidFill>
                  <a:srgbClr val="0070C0"/>
                </a:solidFill>
              </a:rPr>
              <a:t>Better working conditions (from the recruitment to the daily life as employees)</a:t>
            </a:r>
          </a:p>
          <a:p>
            <a:pPr marL="177056" indent="-177056">
              <a:buFontTx/>
              <a:buChar char="-"/>
            </a:pPr>
            <a:r>
              <a:rPr lang="en-US" baseline="0" noProof="0" dirty="0" smtClean="0">
                <a:solidFill>
                  <a:srgbClr val="0070C0"/>
                </a:solidFill>
              </a:rPr>
              <a:t>Improvement of their personal efficiency, through training, because the development of their career is essential</a:t>
            </a:r>
          </a:p>
          <a:p>
            <a:pPr marL="177056" indent="-177056">
              <a:buFontTx/>
              <a:buChar char="-"/>
            </a:pPr>
            <a:r>
              <a:rPr lang="en-US" baseline="0" noProof="0" dirty="0" smtClean="0">
                <a:solidFill>
                  <a:srgbClr val="0070C0"/>
                </a:solidFill>
              </a:rPr>
              <a:t>Impetus for institutional engagement is also fundamental, at all level. The researchers becomes partner in the governance of the institution</a:t>
            </a:r>
          </a:p>
          <a:p>
            <a:pPr marL="177056" indent="-177056">
              <a:buFontTx/>
              <a:buChar char="-"/>
            </a:pPr>
            <a:r>
              <a:rPr lang="en-US" baseline="0" noProof="0" dirty="0" smtClean="0">
                <a:solidFill>
                  <a:srgbClr val="0070C0"/>
                </a:solidFill>
              </a:rPr>
              <a:t>Network with the peers involved in the process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2C96-3D73-425B-BBBE-20EB12F43D2D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059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4301">
              <a:defRPr/>
            </a:pPr>
            <a:r>
              <a:rPr lang="en-US" baseline="0" noProof="0" dirty="0" smtClean="0">
                <a:solidFill>
                  <a:srgbClr val="0070C0"/>
                </a:solidFill>
              </a:rPr>
              <a:t>The HRS4R aims to have a direct impact on the researchers and the society. Wherever the researchers are working (in the academic or non academic world), the society has to benefit from their work. </a:t>
            </a:r>
            <a:endParaRPr lang="en-US" noProof="0" dirty="0" smtClean="0">
              <a:solidFill>
                <a:srgbClr val="0070C0"/>
              </a:solidFill>
            </a:endParaRPr>
          </a:p>
          <a:p>
            <a:r>
              <a:rPr lang="en-US" baseline="0" noProof="0" dirty="0" smtClean="0">
                <a:solidFill>
                  <a:srgbClr val="0070C0"/>
                </a:solidFill>
              </a:rPr>
              <a:t>By opening the job market and by developing better working conditions and competences, the HRS4R impacts directly the society and contributes to the ERA.</a:t>
            </a:r>
            <a:endParaRPr lang="en-US" noProof="0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2C96-3D73-425B-BBBE-20EB12F43D2D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625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D621-1D6E-4703-92E2-D8D5F0FFDE7E}" type="datetimeFigureOut">
              <a:rPr lang="fr-BE"/>
              <a:pPr>
                <a:defRPr/>
              </a:pPr>
              <a:t>17-10-17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B14F9-05CC-4BBC-9A5F-9F7BD624159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BEDB-B2B3-4536-98EC-0B4C5A389EB8}" type="datetimeFigureOut">
              <a:rPr lang="fr-BE"/>
              <a:pPr>
                <a:defRPr/>
              </a:pPr>
              <a:t>17-10-17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C45A-27C4-4E9B-AEC2-115A184761F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308E-C579-4567-AD23-8A2636DF4049}" type="datetimeFigureOut">
              <a:rPr lang="fr-BE"/>
              <a:pPr>
                <a:defRPr/>
              </a:pPr>
              <a:t>17-10-17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1B2E-37AE-41C6-85D6-B0612423E9C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ACE6-937E-4443-9350-2F9777129B3A}" type="datetimeFigureOut">
              <a:rPr lang="fr-BE"/>
              <a:pPr>
                <a:defRPr/>
              </a:pPr>
              <a:t>17-10-17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43E0-7456-4D80-8CB1-7E273CC7D09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B76F-DD44-48F2-B3E9-10B512A0CDC1}" type="datetimeFigureOut">
              <a:rPr lang="fr-BE"/>
              <a:pPr>
                <a:defRPr/>
              </a:pPr>
              <a:t>17-10-17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5B49-3331-4C60-B8F8-BD10EF8FD53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B7EB-4531-4AEC-A43F-E2C53531F9DF}" type="datetimeFigureOut">
              <a:rPr lang="fr-BE"/>
              <a:pPr>
                <a:defRPr/>
              </a:pPr>
              <a:t>17-10-17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ABFB-E2A6-47C4-9FBA-FA076AF7135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9668-7E56-4415-BA69-EF1E3E24651F}" type="datetimeFigureOut">
              <a:rPr lang="fr-BE"/>
              <a:pPr>
                <a:defRPr/>
              </a:pPr>
              <a:t>17-10-17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7B4D-AC99-46EA-B5C4-DB6FE4285AA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C5105-944A-47A0-B5BF-EF9FDAE036EB}" type="datetimeFigureOut">
              <a:rPr lang="fr-BE"/>
              <a:pPr>
                <a:defRPr/>
              </a:pPr>
              <a:t>17-10-17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F18A-BB1F-4829-A2C4-5841B326ADF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8285-7453-406E-9580-31873AC35AF6}" type="datetimeFigureOut">
              <a:rPr lang="fr-BE"/>
              <a:pPr>
                <a:defRPr/>
              </a:pPr>
              <a:t>17-10-17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5600C-BD79-4F55-8065-4CC52D93ACF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573F-C8E6-47C2-BEF2-4A29190EA07A}" type="datetimeFigureOut">
              <a:rPr lang="fr-BE"/>
              <a:pPr>
                <a:defRPr/>
              </a:pPr>
              <a:t>17-10-17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A0F3-F355-47E6-AC8E-BF30168D79E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614A-8100-435B-A802-140677C37DF4}" type="datetimeFigureOut">
              <a:rPr lang="fr-BE"/>
              <a:pPr>
                <a:defRPr/>
              </a:pPr>
              <a:t>17-10-17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B1A2C-F6BE-4B20-888D-DFC0CD4603E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D55574-1FEA-4FE2-B8F6-ACEAF7955A8A}" type="datetimeFigureOut">
              <a:rPr lang="fr-BE"/>
              <a:pPr>
                <a:defRPr/>
              </a:pPr>
              <a:t>17-10-17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988D26-4D7D-490F-9B72-1A0682E8594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2980572"/>
            <a:ext cx="6858000" cy="12566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HRS4R benefits/impact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institutions and researchers?</a:t>
            </a:r>
            <a:endParaRPr lang="fr-BE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17643" y="4306300"/>
            <a:ext cx="3657600" cy="1241822"/>
          </a:xfrm>
        </p:spPr>
        <p:txBody>
          <a:bodyPr>
            <a:normAutofit/>
          </a:bodyPr>
          <a:lstStyle/>
          <a:p>
            <a:r>
              <a:rPr lang="fr-BE" sz="2000" dirty="0" smtClean="0">
                <a:solidFill>
                  <a:srgbClr val="2F5597"/>
                </a:solidFill>
              </a:rPr>
              <a:t>Isabelle</a:t>
            </a:r>
            <a:r>
              <a:rPr lang="fr-BE" sz="2000" dirty="0" smtClean="0">
                <a:solidFill>
                  <a:schemeClr val="accent5">
                    <a:lumMod val="75000"/>
                  </a:schemeClr>
                </a:solidFill>
              </a:rPr>
              <a:t> Halleux, Dr. Ir.</a:t>
            </a:r>
          </a:p>
          <a:p>
            <a:r>
              <a:rPr lang="fr-BE" sz="2000" dirty="0" smtClean="0">
                <a:solidFill>
                  <a:schemeClr val="accent5">
                    <a:lumMod val="75000"/>
                  </a:schemeClr>
                </a:solidFill>
              </a:rPr>
              <a:t>University of Liège (BE)</a:t>
            </a:r>
            <a:endParaRPr lang="fr-BE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23351" y="867537"/>
            <a:ext cx="2670220" cy="1841373"/>
            <a:chOff x="7781544" y="272252"/>
            <a:chExt cx="2350008" cy="162055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412" y="272252"/>
              <a:ext cx="2263140" cy="153314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781544" y="1572768"/>
              <a:ext cx="2350008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16835" y="6357224"/>
            <a:ext cx="8179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-Italic"/>
              </a:rPr>
              <a:t>All </a:t>
            </a:r>
            <a:r>
              <a:rPr lang="en-US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-Italic"/>
              </a:rPr>
              <a:t>my presentations are published on http//orbi.ulg.ac.be, the </a:t>
            </a:r>
            <a:r>
              <a:rPr lang="en-US" sz="16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-Italic"/>
              </a:rPr>
              <a:t>ULiège</a:t>
            </a:r>
            <a:r>
              <a:rPr lang="en-US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-Italic"/>
              </a:rPr>
              <a:t> Open Repository</a:t>
            </a:r>
            <a:endParaRPr lang="fr-BE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48" y="4206911"/>
            <a:ext cx="2041643" cy="9912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3791" y="3072514"/>
            <a:ext cx="7285383" cy="22250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Picture 2" descr="898e9622fb2d2d308ada128e223b3d631640c045@zimb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96" y="548639"/>
            <a:ext cx="1868793" cy="161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735432" y="1046338"/>
            <a:ext cx="401103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 err="1" smtClean="0">
                <a:solidFill>
                  <a:schemeClr val="tx2"/>
                </a:solidFill>
              </a:rPr>
              <a:t>Better</a:t>
            </a:r>
            <a:r>
              <a:rPr lang="fr-BE" sz="1400" b="1" dirty="0" smtClean="0">
                <a:solidFill>
                  <a:schemeClr val="tx2"/>
                </a:solidFill>
              </a:rPr>
              <a:t> </a:t>
            </a:r>
            <a:r>
              <a:rPr lang="fr-BE" sz="1400" b="1" dirty="0" err="1" smtClean="0">
                <a:solidFill>
                  <a:schemeClr val="tx2"/>
                </a:solidFill>
              </a:rPr>
              <a:t>Research</a:t>
            </a:r>
            <a:r>
              <a:rPr lang="fr-BE" sz="1400" b="1" dirty="0" smtClean="0">
                <a:solidFill>
                  <a:schemeClr val="tx2"/>
                </a:solidFill>
              </a:rPr>
              <a:t> Talent Management</a:t>
            </a:r>
          </a:p>
          <a:p>
            <a:pPr algn="ctr"/>
            <a:r>
              <a:rPr lang="fr-BE" sz="1400" b="1" dirty="0">
                <a:solidFill>
                  <a:schemeClr val="tx2"/>
                </a:solidFill>
              </a:rPr>
              <a:t>f</a:t>
            </a:r>
            <a:r>
              <a:rPr lang="fr-BE" sz="1400" b="1" dirty="0" smtClean="0">
                <a:solidFill>
                  <a:schemeClr val="tx2"/>
                </a:solidFill>
              </a:rPr>
              <a:t>or a </a:t>
            </a:r>
            <a:r>
              <a:rPr lang="fr-BE" sz="1400" b="1" dirty="0" err="1" smtClean="0">
                <a:solidFill>
                  <a:schemeClr val="tx2"/>
                </a:solidFill>
              </a:rPr>
              <a:t>better</a:t>
            </a:r>
            <a:r>
              <a:rPr lang="fr-BE" sz="1400" b="1" dirty="0" smtClean="0">
                <a:solidFill>
                  <a:schemeClr val="tx2"/>
                </a:solidFill>
              </a:rPr>
              <a:t> </a:t>
            </a:r>
            <a:r>
              <a:rPr lang="fr-BE" sz="1400" b="1" dirty="0" err="1" smtClean="0">
                <a:solidFill>
                  <a:schemeClr val="tx2"/>
                </a:solidFill>
              </a:rPr>
              <a:t>Bugaria</a:t>
            </a:r>
            <a:r>
              <a:rPr lang="fr-BE" sz="1400" b="1" dirty="0" smtClean="0">
                <a:solidFill>
                  <a:schemeClr val="tx2"/>
                </a:solidFill>
              </a:rPr>
              <a:t> and Romania</a:t>
            </a:r>
          </a:p>
          <a:p>
            <a:pPr algn="ctr"/>
            <a:r>
              <a:rPr lang="fr-BE" sz="1100" b="1" dirty="0" smtClean="0">
                <a:solidFill>
                  <a:srgbClr val="FFC000"/>
                </a:solidFill>
              </a:rPr>
              <a:t>REGIONAL WORKSHOP – Sofia (BG)</a:t>
            </a:r>
          </a:p>
          <a:p>
            <a:pPr algn="ctr"/>
            <a:r>
              <a:rPr lang="fr-BE" sz="1200" dirty="0" err="1" smtClean="0">
                <a:solidFill>
                  <a:schemeClr val="tx2"/>
                </a:solidFill>
              </a:rPr>
              <a:t>Representation</a:t>
            </a:r>
            <a:r>
              <a:rPr lang="fr-BE" sz="1200" dirty="0" smtClean="0">
                <a:solidFill>
                  <a:schemeClr val="tx2"/>
                </a:solidFill>
              </a:rPr>
              <a:t> of the </a:t>
            </a:r>
            <a:r>
              <a:rPr lang="fr-BE" sz="1200" dirty="0" err="1" smtClean="0">
                <a:solidFill>
                  <a:schemeClr val="tx2"/>
                </a:solidFill>
              </a:rPr>
              <a:t>European</a:t>
            </a:r>
            <a:r>
              <a:rPr lang="fr-BE" sz="1200" dirty="0" smtClean="0">
                <a:solidFill>
                  <a:schemeClr val="tx2"/>
                </a:solidFill>
              </a:rPr>
              <a:t> Commission in </a:t>
            </a:r>
            <a:r>
              <a:rPr lang="fr-BE" sz="1200" dirty="0" err="1" smtClean="0">
                <a:solidFill>
                  <a:schemeClr val="tx2"/>
                </a:solidFill>
              </a:rPr>
              <a:t>Bulgaria</a:t>
            </a:r>
            <a:endParaRPr lang="fr-BE" sz="1200" dirty="0" smtClean="0">
              <a:solidFill>
                <a:schemeClr val="tx2"/>
              </a:solidFill>
            </a:endParaRPr>
          </a:p>
          <a:p>
            <a:pPr algn="ctr"/>
            <a:r>
              <a:rPr lang="fr-BE" sz="1200" dirty="0" smtClean="0">
                <a:solidFill>
                  <a:schemeClr val="tx2"/>
                </a:solidFill>
              </a:rPr>
              <a:t>17 </a:t>
            </a:r>
            <a:r>
              <a:rPr lang="fr-BE" sz="1200" dirty="0" err="1" smtClean="0">
                <a:solidFill>
                  <a:schemeClr val="tx2"/>
                </a:solidFill>
              </a:rPr>
              <a:t>October</a:t>
            </a:r>
            <a:r>
              <a:rPr lang="fr-BE" sz="1200" dirty="0" smtClean="0">
                <a:solidFill>
                  <a:schemeClr val="tx2"/>
                </a:solidFill>
              </a:rPr>
              <a:t> 2017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19257"/>
              </p:ext>
            </p:extLst>
          </p:nvPr>
        </p:nvGraphicFramePr>
        <p:xfrm>
          <a:off x="1135932" y="2697110"/>
          <a:ext cx="6872135" cy="381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Image" r:id="rId4" imgW="9345960" imgH="5193360" progId="Photoshop.Image.12">
                  <p:embed/>
                </p:oleObj>
              </mc:Choice>
              <mc:Fallback>
                <p:oleObj name="Image" r:id="rId4" imgW="9345960" imgH="51933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5932" y="2697110"/>
                        <a:ext cx="6872135" cy="3818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Benefits</a:t>
            </a:r>
            <a:r>
              <a:rPr lang="fr-BE" dirty="0" smtClean="0"/>
              <a:t> for the society</a:t>
            </a:r>
            <a:endParaRPr lang="fr-BE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611506" y="1268730"/>
            <a:ext cx="8281034" cy="258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/>
              <a:t>Contribution to </a:t>
            </a:r>
            <a:r>
              <a:rPr lang="fr-BE" sz="2800" dirty="0" err="1"/>
              <a:t>societal</a:t>
            </a:r>
            <a:r>
              <a:rPr lang="fr-BE" sz="2800" dirty="0"/>
              <a:t> </a:t>
            </a:r>
            <a:r>
              <a:rPr lang="fr-BE" sz="2800" dirty="0" err="1"/>
              <a:t>needs</a:t>
            </a:r>
            <a:endParaRPr lang="fr-BE" sz="2800" dirty="0"/>
          </a:p>
          <a:p>
            <a:r>
              <a:rPr lang="fr-BE" sz="2800" dirty="0" smtClean="0"/>
              <a:t>Recognition of the profession</a:t>
            </a:r>
          </a:p>
          <a:p>
            <a:r>
              <a:rPr lang="fr-BE" sz="2800" dirty="0" err="1" smtClean="0"/>
              <a:t>Matching</a:t>
            </a:r>
            <a:r>
              <a:rPr lang="fr-BE" sz="2800" dirty="0" smtClean="0"/>
              <a:t> of </a:t>
            </a:r>
            <a:r>
              <a:rPr lang="fr-BE" sz="2800" dirty="0" err="1" smtClean="0"/>
              <a:t>competences</a:t>
            </a:r>
            <a:r>
              <a:rPr lang="fr-BE" sz="2800" dirty="0" smtClean="0"/>
              <a:t> </a:t>
            </a:r>
            <a:r>
              <a:rPr lang="fr-BE" sz="2800" dirty="0" err="1" smtClean="0"/>
              <a:t>with</a:t>
            </a:r>
            <a:r>
              <a:rPr lang="fr-BE" sz="2800" dirty="0" smtClean="0"/>
              <a:t> the non </a:t>
            </a:r>
            <a:r>
              <a:rPr lang="fr-BE" sz="2800" dirty="0" err="1" smtClean="0"/>
              <a:t>academic</a:t>
            </a:r>
            <a:r>
              <a:rPr lang="fr-BE" sz="2800" dirty="0" smtClean="0"/>
              <a:t> world</a:t>
            </a:r>
          </a:p>
        </p:txBody>
      </p:sp>
      <p:sp>
        <p:nvSpPr>
          <p:cNvPr id="14" name="ZoneTexte 9"/>
          <p:cNvSpPr txBox="1">
            <a:spLocks noChangeArrowheads="1"/>
          </p:cNvSpPr>
          <p:nvPr/>
        </p:nvSpPr>
        <p:spPr bwMode="auto">
          <a:xfrm>
            <a:off x="6696000" y="6516000"/>
            <a:ext cx="2023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600" dirty="0" smtClean="0">
                <a:latin typeface="Calibri" pitchFamily="34" charset="0"/>
              </a:rPr>
              <a:t>Sofia, BG, 17/10/2017</a:t>
            </a:r>
            <a:endParaRPr lang="fr-BE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44955" y="-14645"/>
            <a:ext cx="334899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2017/2020</a:t>
            </a:r>
            <a:endParaRPr lang="fr-F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0000" y="1167110"/>
            <a:ext cx="781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i="1" dirty="0" err="1" smtClean="0">
                <a:solidFill>
                  <a:srgbClr val="0070C0"/>
                </a:solidFill>
              </a:rPr>
              <a:t>ULiege</a:t>
            </a:r>
            <a:r>
              <a:rPr lang="fr-BE" sz="2400" i="1" dirty="0" smtClean="0">
                <a:solidFill>
                  <a:srgbClr val="0070C0"/>
                </a:solidFill>
              </a:rPr>
              <a:t> </a:t>
            </a:r>
            <a:r>
              <a:rPr lang="fr-BE" sz="2400" i="1" dirty="0" err="1" smtClean="0">
                <a:solidFill>
                  <a:srgbClr val="0070C0"/>
                </a:solidFill>
              </a:rPr>
              <a:t>award</a:t>
            </a:r>
            <a:r>
              <a:rPr lang="fr-BE" sz="2400" i="1" dirty="0" smtClean="0">
                <a:solidFill>
                  <a:srgbClr val="0070C0"/>
                </a:solidFill>
              </a:rPr>
              <a:t> </a:t>
            </a:r>
            <a:r>
              <a:rPr lang="fr-BE" sz="2400" i="1" dirty="0" err="1" smtClean="0">
                <a:solidFill>
                  <a:srgbClr val="0070C0"/>
                </a:solidFill>
              </a:rPr>
              <a:t>is</a:t>
            </a:r>
            <a:r>
              <a:rPr lang="fr-BE" sz="2400" i="1" dirty="0" smtClean="0">
                <a:solidFill>
                  <a:srgbClr val="0070C0"/>
                </a:solidFill>
              </a:rPr>
              <a:t> </a:t>
            </a:r>
            <a:r>
              <a:rPr lang="fr-BE" sz="2400" i="1" dirty="0" err="1" smtClean="0">
                <a:solidFill>
                  <a:srgbClr val="0070C0"/>
                </a:solidFill>
              </a:rPr>
              <a:t>now</a:t>
            </a:r>
            <a:r>
              <a:rPr lang="fr-BE" sz="2400" i="1" dirty="0" smtClean="0">
                <a:solidFill>
                  <a:srgbClr val="0070C0"/>
                </a:solidFill>
              </a:rPr>
              <a:t> to </a:t>
            </a:r>
            <a:r>
              <a:rPr lang="fr-BE" sz="2400" i="1" dirty="0" err="1" smtClean="0">
                <a:solidFill>
                  <a:srgbClr val="0070C0"/>
                </a:solidFill>
              </a:rPr>
              <a:t>be</a:t>
            </a:r>
            <a:r>
              <a:rPr lang="fr-BE" sz="2400" i="1" dirty="0" smtClean="0">
                <a:solidFill>
                  <a:srgbClr val="0070C0"/>
                </a:solidFill>
              </a:rPr>
              <a:t> </a:t>
            </a:r>
            <a:r>
              <a:rPr lang="fr-BE" sz="2400" i="1" dirty="0" err="1" smtClean="0">
                <a:solidFill>
                  <a:srgbClr val="0070C0"/>
                </a:solidFill>
              </a:rPr>
              <a:t>renewed</a:t>
            </a:r>
            <a:r>
              <a:rPr lang="fr-BE" sz="2400" i="1" dirty="0" smtClean="0">
                <a:solidFill>
                  <a:srgbClr val="0070C0"/>
                </a:solidFill>
              </a:rPr>
              <a:t>. Our ambition:</a:t>
            </a:r>
          </a:p>
        </p:txBody>
      </p:sp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6696000" y="6516000"/>
            <a:ext cx="2023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600" dirty="0" smtClean="0">
                <a:latin typeface="Calibri" pitchFamily="34" charset="0"/>
              </a:rPr>
              <a:t>Sofia, BG, 17/10/2017</a:t>
            </a:r>
            <a:endParaRPr lang="fr-BE" sz="1600" dirty="0">
              <a:latin typeface="Calibri" pitchFamily="34" charset="0"/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04433" y="1739682"/>
            <a:ext cx="8229600" cy="4525963"/>
          </a:xfrm>
        </p:spPr>
        <p:txBody>
          <a:bodyPr/>
          <a:lstStyle/>
          <a:p>
            <a:pPr eaLnBrk="1" hangingPunct="1"/>
            <a:r>
              <a:rPr lang="fr-BE" altLang="en-US" dirty="0" smtClean="0"/>
              <a:t>A new HR-action plan</a:t>
            </a:r>
          </a:p>
          <a:p>
            <a:pPr lvl="1" eaLnBrk="1" hangingPunct="1"/>
            <a:r>
              <a:rPr lang="fr-BE" altLang="en-US" dirty="0" smtClean="0"/>
              <a:t>OTM-R (art. 32)</a:t>
            </a:r>
          </a:p>
          <a:p>
            <a:pPr lvl="1" eaLnBrk="1" hangingPunct="1"/>
            <a:r>
              <a:rPr lang="fr-BE" altLang="en-US" dirty="0" err="1" smtClean="0"/>
              <a:t>Gender</a:t>
            </a:r>
            <a:r>
              <a:rPr lang="fr-BE" altLang="en-US" dirty="0" smtClean="0"/>
              <a:t> and </a:t>
            </a:r>
            <a:r>
              <a:rPr lang="fr-BE" altLang="en-US" dirty="0" err="1" smtClean="0"/>
              <a:t>diversity</a:t>
            </a:r>
            <a:r>
              <a:rPr lang="fr-BE" altLang="en-US" dirty="0" smtClean="0"/>
              <a:t> (art. 33)</a:t>
            </a:r>
          </a:p>
          <a:p>
            <a:pPr lvl="1" eaLnBrk="1" hangingPunct="1"/>
            <a:r>
              <a:rPr lang="fr-BE" altLang="en-US" dirty="0" err="1" smtClean="0"/>
              <a:t>Ethics</a:t>
            </a:r>
            <a:r>
              <a:rPr lang="fr-BE" altLang="en-US" dirty="0" smtClean="0"/>
              <a:t>, </a:t>
            </a:r>
            <a:r>
              <a:rPr lang="fr-BE" altLang="en-US" dirty="0" err="1" smtClean="0"/>
              <a:t>integrity</a:t>
            </a:r>
            <a:r>
              <a:rPr lang="fr-BE" altLang="en-US" dirty="0" smtClean="0"/>
              <a:t> (art. 34, 35)</a:t>
            </a:r>
          </a:p>
          <a:p>
            <a:pPr lvl="1" eaLnBrk="1" hangingPunct="1"/>
            <a:r>
              <a:rPr lang="fr-BE" altLang="en-US" dirty="0" smtClean="0"/>
              <a:t>Open Science</a:t>
            </a:r>
          </a:p>
          <a:p>
            <a:pPr eaLnBrk="1" hangingPunct="1"/>
            <a:r>
              <a:rPr lang="fr-BE" altLang="en-US" dirty="0"/>
              <a:t>More </a:t>
            </a:r>
            <a:r>
              <a:rPr lang="fr-BE" altLang="en-US" dirty="0" err="1"/>
              <a:t>colleagues</a:t>
            </a:r>
            <a:r>
              <a:rPr lang="fr-BE" altLang="en-US" dirty="0"/>
              <a:t> on </a:t>
            </a:r>
            <a:r>
              <a:rPr lang="fr-BE" altLang="en-US" dirty="0" err="1"/>
              <a:t>board</a:t>
            </a:r>
            <a:endParaRPr lang="fr-BE" altLang="en-US" dirty="0"/>
          </a:p>
          <a:p>
            <a:pPr eaLnBrk="1" hangingPunct="1"/>
            <a:r>
              <a:rPr lang="fr-BE" altLang="en-US" dirty="0"/>
              <a:t>More </a:t>
            </a:r>
            <a:r>
              <a:rPr lang="fr-BE" altLang="en-US" dirty="0" err="1"/>
              <a:t>researchers</a:t>
            </a:r>
            <a:r>
              <a:rPr lang="fr-BE" altLang="en-US" dirty="0"/>
              <a:t> </a:t>
            </a:r>
            <a:r>
              <a:rPr lang="fr-BE" altLang="en-US" dirty="0" err="1"/>
              <a:t>involved</a:t>
            </a:r>
            <a:endParaRPr lang="fr-BE" altLang="en-US" dirty="0"/>
          </a:p>
          <a:p>
            <a:pPr eaLnBrk="1" hangingPunct="1"/>
            <a:r>
              <a:rPr lang="fr-BE" altLang="en-US" dirty="0" err="1" smtClean="0"/>
              <a:t>Implementation</a:t>
            </a:r>
            <a:r>
              <a:rPr lang="fr-BE" altLang="en-US" dirty="0" smtClean="0"/>
              <a:t> at all </a:t>
            </a:r>
            <a:r>
              <a:rPr lang="fr-BE" altLang="en-US" dirty="0" err="1" smtClean="0"/>
              <a:t>levels</a:t>
            </a:r>
            <a:r>
              <a:rPr lang="fr-BE" altLang="en-US" dirty="0" smtClean="0"/>
              <a:t> (PI, </a:t>
            </a:r>
            <a:r>
              <a:rPr lang="fr-BE" altLang="en-US" dirty="0" err="1" smtClean="0"/>
              <a:t>faculties</a:t>
            </a:r>
            <a:r>
              <a:rPr lang="fr-BE" alt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3" descr="IMG_07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51950" cy="6938963"/>
          </a:xfr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1505" y="6084000"/>
            <a:ext cx="8262111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b="1" dirty="0">
                <a:latin typeface="Calibri" pitchFamily="34" charset="0"/>
              </a:rPr>
              <a:t>cruise </a:t>
            </a:r>
            <a:r>
              <a:rPr lang="en-US" sz="2000" b="1" dirty="0" smtClean="0">
                <a:latin typeface="Calibri" pitchFamily="34" charset="0"/>
              </a:rPr>
              <a:t>ship</a:t>
            </a:r>
            <a:r>
              <a:rPr lang="en-US" sz="2000" dirty="0" smtClean="0">
                <a:latin typeface="Calibri" pitchFamily="34" charset="0"/>
              </a:rPr>
              <a:t>, a </a:t>
            </a:r>
            <a:r>
              <a:rPr lang="en-US" sz="2000" dirty="0">
                <a:latin typeface="Calibri" pitchFamily="34" charset="0"/>
              </a:rPr>
              <a:t>passenger ship used for pleasure, where the </a:t>
            </a:r>
            <a:r>
              <a:rPr lang="en-US" sz="2000" dirty="0" smtClean="0">
                <a:latin typeface="Calibri" pitchFamily="34" charset="0"/>
              </a:rPr>
              <a:t>HR </a:t>
            </a:r>
            <a:r>
              <a:rPr lang="en-US" sz="2000" dirty="0">
                <a:latin typeface="Calibri" pitchFamily="34" charset="0"/>
              </a:rPr>
              <a:t>itself and the </a:t>
            </a:r>
            <a:r>
              <a:rPr lang="en-US" sz="2000" dirty="0" err="1" smtClean="0">
                <a:latin typeface="Calibri" pitchFamily="34" charset="0"/>
              </a:rPr>
              <a:t>ULiège's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amenities are </a:t>
            </a:r>
            <a:r>
              <a:rPr lang="en-US" sz="2000" dirty="0" smtClean="0">
                <a:latin typeface="Calibri" pitchFamily="34" charset="0"/>
              </a:rPr>
              <a:t>the best </a:t>
            </a:r>
            <a:r>
              <a:rPr lang="en-US" sz="2000" dirty="0">
                <a:latin typeface="Calibri" pitchFamily="34" charset="0"/>
              </a:rPr>
              <a:t>part of the </a:t>
            </a:r>
            <a:r>
              <a:rPr lang="en-US" sz="2000" dirty="0" smtClean="0">
                <a:latin typeface="Calibri" pitchFamily="34" charset="0"/>
              </a:rPr>
              <a:t>experience …</a:t>
            </a:r>
            <a:endParaRPr lang="fr-BE" sz="2000" dirty="0">
              <a:latin typeface="Calibri" pitchFamily="34" charset="0"/>
            </a:endParaRPr>
          </a:p>
        </p:txBody>
      </p:sp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6696000" y="6516000"/>
            <a:ext cx="2023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600" dirty="0" smtClean="0">
                <a:latin typeface="Calibri" pitchFamily="34" charset="0"/>
              </a:rPr>
              <a:t>Sofia, BG, 17/10/2017</a:t>
            </a:r>
            <a:endParaRPr lang="fr-BE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" y="-1080136"/>
            <a:ext cx="6700545" cy="81095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17920" y="908685"/>
            <a:ext cx="2674620" cy="6120765"/>
          </a:xfrm>
        </p:spPr>
        <p:txBody>
          <a:bodyPr/>
          <a:lstStyle/>
          <a:p>
            <a:r>
              <a:rPr lang="fr-BE" sz="3200" dirty="0" smtClean="0"/>
              <a:t>Up2you </a:t>
            </a:r>
            <a:r>
              <a:rPr lang="fr-BE" sz="3200" dirty="0" err="1" smtClean="0"/>
              <a:t>now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err="1" smtClean="0"/>
              <a:t>Make</a:t>
            </a:r>
            <a:r>
              <a:rPr lang="fr-BE" sz="3200" dirty="0" smtClean="0"/>
              <a:t> </a:t>
            </a:r>
            <a:r>
              <a:rPr lang="fr-BE" sz="3200" dirty="0" err="1"/>
              <a:t>your</a:t>
            </a:r>
            <a:r>
              <a:rPr lang="fr-BE" sz="3200" dirty="0"/>
              <a:t> </a:t>
            </a:r>
            <a:r>
              <a:rPr lang="fr-BE" sz="3200" dirty="0" err="1"/>
              <a:t>own</a:t>
            </a:r>
            <a:r>
              <a:rPr lang="fr-BE" sz="3200" dirty="0"/>
              <a:t> </a:t>
            </a:r>
            <a:r>
              <a:rPr lang="fr-BE" sz="3200" dirty="0" smtClean="0"/>
              <a:t>boat</a:t>
            </a:r>
            <a:br>
              <a:rPr lang="fr-BE" sz="3200" dirty="0" smtClean="0"/>
            </a:br>
            <a:r>
              <a:rPr lang="fr-BE" sz="3200" dirty="0" smtClean="0"/>
              <a:t>-</a:t>
            </a:r>
            <a:r>
              <a:rPr lang="fr-BE" sz="3200" dirty="0"/>
              <a:t/>
            </a:r>
            <a:br>
              <a:rPr lang="fr-BE" sz="3200" dirty="0"/>
            </a:br>
            <a:r>
              <a:rPr lang="bg-BG" sz="3200" dirty="0" smtClean="0"/>
              <a:t>направете </a:t>
            </a:r>
            <a:r>
              <a:rPr lang="bg-BG" sz="3200" dirty="0"/>
              <a:t>своя собствена </a:t>
            </a:r>
            <a:r>
              <a:rPr lang="bg-BG" sz="3200" dirty="0" smtClean="0"/>
              <a:t>лодка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smtClean="0"/>
              <a:t>-</a:t>
            </a:r>
            <a:br>
              <a:rPr lang="fr-BE" sz="3200" dirty="0" smtClean="0"/>
            </a:br>
            <a:r>
              <a:rPr lang="fr-BE" sz="3200" dirty="0"/>
              <a:t>F</a:t>
            </a:r>
            <a:r>
              <a:rPr lang="ro-RO" sz="3200" dirty="0" smtClean="0"/>
              <a:t>ă-ți </a:t>
            </a:r>
            <a:r>
              <a:rPr lang="ro-RO" sz="3200" dirty="0"/>
              <a:t>propria </a:t>
            </a:r>
            <a:r>
              <a:rPr lang="ro-RO" sz="3200" dirty="0" smtClean="0"/>
              <a:t>barcă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smtClean="0"/>
              <a:t/>
            </a:r>
            <a:br>
              <a:rPr lang="fr-BE" sz="3200" dirty="0" smtClean="0"/>
            </a:br>
            <a:endParaRPr lang="en-GB" sz="3200" dirty="0"/>
          </a:p>
        </p:txBody>
      </p:sp>
      <p:sp>
        <p:nvSpPr>
          <p:cNvPr id="5" name="ZoneTexte 9"/>
          <p:cNvSpPr txBox="1">
            <a:spLocks noChangeArrowheads="1"/>
          </p:cNvSpPr>
          <p:nvPr/>
        </p:nvSpPr>
        <p:spPr bwMode="auto">
          <a:xfrm>
            <a:off x="6696000" y="6516000"/>
            <a:ext cx="2023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600" dirty="0" smtClean="0">
                <a:latin typeface="Calibri" pitchFamily="34" charset="0"/>
              </a:rPr>
              <a:t>Sofia, BG, 17/10/2017</a:t>
            </a:r>
            <a:endParaRPr lang="fr-BE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contenu 8"/>
          <p:cNvSpPr>
            <a:spLocks noGrp="1"/>
          </p:cNvSpPr>
          <p:nvPr>
            <p:ph idx="1"/>
          </p:nvPr>
        </p:nvSpPr>
        <p:spPr>
          <a:xfrm>
            <a:off x="457200" y="126873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fr-BE" dirty="0" err="1" smtClean="0"/>
              <a:t>ULiège</a:t>
            </a:r>
            <a:r>
              <a:rPr lang="fr-BE" dirty="0" smtClean="0"/>
              <a:t> </a:t>
            </a:r>
            <a:r>
              <a:rPr lang="fr-BE" dirty="0" err="1" smtClean="0"/>
              <a:t>signed</a:t>
            </a:r>
            <a:r>
              <a:rPr lang="fr-BE" dirty="0" smtClean="0"/>
              <a:t> for </a:t>
            </a:r>
            <a:r>
              <a:rPr lang="fr-BE" dirty="0" err="1" smtClean="0"/>
              <a:t>being</a:t>
            </a:r>
            <a:r>
              <a:rPr lang="fr-BE" dirty="0" smtClean="0"/>
              <a:t> on </a:t>
            </a:r>
            <a:r>
              <a:rPr lang="fr-BE" dirty="0" err="1" smtClean="0"/>
              <a:t>board</a:t>
            </a:r>
            <a:endParaRPr lang="fr-BE" dirty="0" smtClean="0"/>
          </a:p>
        </p:txBody>
      </p:sp>
      <p:pic>
        <p:nvPicPr>
          <p:cNvPr id="4099" name="Image 6" descr="souff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160588"/>
            <a:ext cx="43497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mage 7" descr="main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348865"/>
            <a:ext cx="31877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Image 11" descr="LogoEuraxes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85032">
            <a:off x="6875463" y="3024188"/>
            <a:ext cx="7556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012180" y="-14645"/>
            <a:ext cx="16145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2006</a:t>
            </a:r>
          </a:p>
        </p:txBody>
      </p:sp>
      <p:sp>
        <p:nvSpPr>
          <p:cNvPr id="4104" name="ZoneTexte 9"/>
          <p:cNvSpPr txBox="1">
            <a:spLocks noChangeArrowheads="1"/>
          </p:cNvSpPr>
          <p:nvPr/>
        </p:nvSpPr>
        <p:spPr bwMode="auto">
          <a:xfrm>
            <a:off x="6696000" y="6516000"/>
            <a:ext cx="2023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600" dirty="0" smtClean="0">
                <a:latin typeface="Calibri" pitchFamily="34" charset="0"/>
              </a:rPr>
              <a:t>Sofia, BG, 17/10/2017</a:t>
            </a:r>
            <a:endParaRPr lang="fr-BE" sz="1600" dirty="0"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505" y="4464000"/>
            <a:ext cx="78534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 err="1" smtClean="0">
                <a:solidFill>
                  <a:srgbClr val="0070C0"/>
                </a:solidFill>
              </a:rPr>
              <a:t>Each</a:t>
            </a:r>
            <a:r>
              <a:rPr lang="fr-BE" i="1" dirty="0" smtClean="0">
                <a:solidFill>
                  <a:srgbClr val="0070C0"/>
                </a:solidFill>
              </a:rPr>
              <a:t> institution has to </a:t>
            </a:r>
            <a:r>
              <a:rPr lang="fr-BE" i="1" dirty="0" err="1" smtClean="0">
                <a:solidFill>
                  <a:srgbClr val="0070C0"/>
                </a:solidFill>
              </a:rPr>
              <a:t>draw</a:t>
            </a:r>
            <a:endParaRPr lang="fr-BE" i="1" dirty="0" smtClean="0">
              <a:solidFill>
                <a:srgbClr val="0070C0"/>
              </a:solidFill>
            </a:endParaRPr>
          </a:p>
          <a:p>
            <a:r>
              <a:rPr lang="fr-BE" i="1" dirty="0" err="1">
                <a:solidFill>
                  <a:srgbClr val="0070C0"/>
                </a:solidFill>
              </a:rPr>
              <a:t>i</a:t>
            </a:r>
            <a:r>
              <a:rPr lang="fr-BE" i="1" dirty="0" err="1" smtClean="0">
                <a:solidFill>
                  <a:srgbClr val="0070C0"/>
                </a:solidFill>
              </a:rPr>
              <a:t>ts</a:t>
            </a:r>
            <a:r>
              <a:rPr lang="fr-BE" i="1" dirty="0" smtClean="0">
                <a:solidFill>
                  <a:srgbClr val="0070C0"/>
                </a:solidFill>
              </a:rPr>
              <a:t> </a:t>
            </a:r>
            <a:r>
              <a:rPr lang="fr-BE" i="1" dirty="0" err="1" smtClean="0">
                <a:solidFill>
                  <a:srgbClr val="0070C0"/>
                </a:solidFill>
              </a:rPr>
              <a:t>own</a:t>
            </a:r>
            <a:r>
              <a:rPr lang="fr-BE" i="1" dirty="0" smtClean="0">
                <a:solidFill>
                  <a:srgbClr val="0070C0"/>
                </a:solidFill>
              </a:rPr>
              <a:t> boat and to </a:t>
            </a:r>
            <a:r>
              <a:rPr lang="fr-BE" i="1" dirty="0" err="1" smtClean="0">
                <a:solidFill>
                  <a:srgbClr val="0070C0"/>
                </a:solidFill>
              </a:rPr>
              <a:t>embed</a:t>
            </a:r>
            <a:r>
              <a:rPr lang="fr-BE" i="1" dirty="0" smtClean="0">
                <a:solidFill>
                  <a:srgbClr val="0070C0"/>
                </a:solidFill>
              </a:rPr>
              <a:t> the</a:t>
            </a:r>
          </a:p>
          <a:p>
            <a:r>
              <a:rPr lang="fr-BE" i="1" dirty="0" smtClean="0">
                <a:solidFill>
                  <a:srgbClr val="0070C0"/>
                </a:solidFill>
              </a:rPr>
              <a:t>Euraxess initiatives in </a:t>
            </a:r>
            <a:r>
              <a:rPr lang="fr-BE" i="1" dirty="0" err="1" smtClean="0">
                <a:solidFill>
                  <a:srgbClr val="0070C0"/>
                </a:solidFill>
              </a:rPr>
              <a:t>its</a:t>
            </a:r>
            <a:endParaRPr lang="fr-BE" i="1" dirty="0" smtClean="0">
              <a:solidFill>
                <a:srgbClr val="0070C0"/>
              </a:solidFill>
            </a:endParaRPr>
          </a:p>
          <a:p>
            <a:r>
              <a:rPr lang="fr-BE" i="1" dirty="0" err="1" smtClean="0">
                <a:solidFill>
                  <a:srgbClr val="0070C0"/>
                </a:solidFill>
              </a:rPr>
              <a:t>Institutional</a:t>
            </a:r>
            <a:r>
              <a:rPr lang="fr-BE" i="1" dirty="0" smtClean="0">
                <a:solidFill>
                  <a:srgbClr val="0070C0"/>
                </a:solidFill>
              </a:rPr>
              <a:t> </a:t>
            </a:r>
            <a:r>
              <a:rPr lang="fr-BE" i="1" dirty="0" err="1" smtClean="0">
                <a:solidFill>
                  <a:srgbClr val="0070C0"/>
                </a:solidFill>
              </a:rPr>
              <a:t>Strategic</a:t>
            </a:r>
            <a:r>
              <a:rPr lang="fr-BE" i="1" dirty="0" smtClean="0">
                <a:solidFill>
                  <a:srgbClr val="0070C0"/>
                </a:solidFill>
              </a:rPr>
              <a:t> Plan</a:t>
            </a:r>
          </a:p>
          <a:p>
            <a:endParaRPr lang="fr-BE" i="1" dirty="0" smtClean="0">
              <a:solidFill>
                <a:srgbClr val="0070C0"/>
              </a:solidFill>
            </a:endParaRPr>
          </a:p>
          <a:p>
            <a:r>
              <a:rPr lang="fr-BE" i="1" dirty="0" smtClean="0">
                <a:solidFill>
                  <a:srgbClr val="0070C0"/>
                </a:solidFill>
              </a:rPr>
              <a:t>In 2006,</a:t>
            </a:r>
            <a:endParaRPr lang="fr-BE" i="1" dirty="0">
              <a:solidFill>
                <a:srgbClr val="0070C0"/>
              </a:solidFill>
            </a:endParaRPr>
          </a:p>
          <a:p>
            <a:r>
              <a:rPr lang="fr-BE" i="1" dirty="0" err="1" smtClean="0">
                <a:solidFill>
                  <a:srgbClr val="0070C0"/>
                </a:solidFill>
              </a:rPr>
              <a:t>ULiège</a:t>
            </a:r>
            <a:r>
              <a:rPr lang="fr-BE" i="1" dirty="0" smtClean="0">
                <a:solidFill>
                  <a:srgbClr val="0070C0"/>
                </a:solidFill>
              </a:rPr>
              <a:t> </a:t>
            </a:r>
            <a:r>
              <a:rPr lang="fr-BE" i="1" dirty="0" err="1" smtClean="0">
                <a:solidFill>
                  <a:srgbClr val="0070C0"/>
                </a:solidFill>
              </a:rPr>
              <a:t>began</a:t>
            </a:r>
            <a:r>
              <a:rPr lang="fr-BE" i="1" dirty="0" smtClean="0">
                <a:solidFill>
                  <a:srgbClr val="0070C0"/>
                </a:solidFill>
              </a:rPr>
              <a:t> by </a:t>
            </a:r>
            <a:r>
              <a:rPr lang="fr-BE" i="1" dirty="0" err="1" smtClean="0">
                <a:solidFill>
                  <a:srgbClr val="0070C0"/>
                </a:solidFill>
              </a:rPr>
              <a:t>committing</a:t>
            </a:r>
            <a:r>
              <a:rPr lang="fr-BE" i="1" dirty="0" smtClean="0">
                <a:solidFill>
                  <a:srgbClr val="0070C0"/>
                </a:solidFill>
              </a:rPr>
              <a:t> </a:t>
            </a:r>
            <a:r>
              <a:rPr lang="fr-BE" i="1" dirty="0" err="1" smtClean="0">
                <a:solidFill>
                  <a:srgbClr val="0070C0"/>
                </a:solidFill>
              </a:rPr>
              <a:t>with</a:t>
            </a:r>
            <a:r>
              <a:rPr lang="fr-BE" i="1" dirty="0" smtClean="0">
                <a:solidFill>
                  <a:srgbClr val="0070C0"/>
                </a:solidFill>
              </a:rPr>
              <a:t> the C&amp;C </a:t>
            </a:r>
            <a:r>
              <a:rPr lang="fr-BE" i="1" dirty="0" err="1" smtClean="0">
                <a:solidFill>
                  <a:srgbClr val="0070C0"/>
                </a:solidFill>
              </a:rPr>
              <a:t>principles</a:t>
            </a:r>
            <a:r>
              <a:rPr lang="fr-BE" i="1" dirty="0" smtClean="0">
                <a:solidFill>
                  <a:srgbClr val="0070C0"/>
                </a:solidFill>
              </a:rPr>
              <a:t>, </a:t>
            </a:r>
            <a:r>
              <a:rPr lang="fr-BE" i="1" dirty="0" err="1" smtClean="0">
                <a:solidFill>
                  <a:srgbClr val="0070C0"/>
                </a:solidFill>
              </a:rPr>
              <a:t>creating</a:t>
            </a:r>
            <a:r>
              <a:rPr lang="fr-BE" i="1" dirty="0" smtClean="0">
                <a:solidFill>
                  <a:srgbClr val="0070C0"/>
                </a:solidFill>
              </a:rPr>
              <a:t> an </a:t>
            </a:r>
            <a:r>
              <a:rPr lang="fr-BE" i="1" dirty="0" err="1" smtClean="0">
                <a:solidFill>
                  <a:srgbClr val="0070C0"/>
                </a:solidFill>
              </a:rPr>
              <a:t>Euraxess</a:t>
            </a:r>
            <a:endParaRPr lang="fr-BE" i="1" dirty="0" smtClean="0">
              <a:solidFill>
                <a:srgbClr val="0070C0"/>
              </a:solidFill>
            </a:endParaRPr>
          </a:p>
          <a:p>
            <a:r>
              <a:rPr lang="fr-BE" i="1" dirty="0" err="1" smtClean="0">
                <a:solidFill>
                  <a:srgbClr val="0070C0"/>
                </a:solidFill>
              </a:rPr>
              <a:t>Mobility</a:t>
            </a:r>
            <a:r>
              <a:rPr lang="fr-BE" i="1" dirty="0" smtClean="0">
                <a:solidFill>
                  <a:srgbClr val="0070C0"/>
                </a:solidFill>
              </a:rPr>
              <a:t> Centre and </a:t>
            </a:r>
            <a:r>
              <a:rPr lang="fr-BE" i="1" dirty="0" err="1" smtClean="0">
                <a:solidFill>
                  <a:srgbClr val="0070C0"/>
                </a:solidFill>
              </a:rPr>
              <a:t>implementing</a:t>
            </a:r>
            <a:r>
              <a:rPr lang="fr-BE" i="1" dirty="0" smtClean="0">
                <a:solidFill>
                  <a:srgbClr val="0070C0"/>
                </a:solidFill>
              </a:rPr>
              <a:t> </a:t>
            </a:r>
            <a:r>
              <a:rPr lang="fr-BE" i="1" dirty="0" err="1" smtClean="0">
                <a:solidFill>
                  <a:srgbClr val="0070C0"/>
                </a:solidFill>
              </a:rPr>
              <a:t>some</a:t>
            </a:r>
            <a:r>
              <a:rPr lang="fr-BE" i="1" dirty="0" smtClean="0">
                <a:solidFill>
                  <a:srgbClr val="0070C0"/>
                </a:solidFill>
              </a:rPr>
              <a:t> few HR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 4" descr="79903bcbbe064b4e5fc849de8960c1f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531813"/>
            <a:ext cx="5126038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02425" y="-14645"/>
            <a:ext cx="26340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2010/11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-531813"/>
            <a:ext cx="720725" cy="7561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-1189038" y="6516688"/>
            <a:ext cx="5913438" cy="512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932363" y="1063307"/>
            <a:ext cx="3754437" cy="4525963"/>
          </a:xfrm>
        </p:spPr>
        <p:txBody>
          <a:bodyPr/>
          <a:lstStyle/>
          <a:p>
            <a:pPr eaLnBrk="1" hangingPunct="1"/>
            <a:r>
              <a:rPr lang="fr-BE" dirty="0" smtClean="0"/>
              <a:t>Gap </a:t>
            </a:r>
            <a:r>
              <a:rPr lang="fr-BE" dirty="0" err="1" smtClean="0"/>
              <a:t>analysis</a:t>
            </a:r>
            <a:endParaRPr lang="fr-BE" dirty="0" smtClean="0"/>
          </a:p>
          <a:p>
            <a:pPr eaLnBrk="1" hangingPunct="1"/>
            <a:r>
              <a:rPr lang="fr-BE" dirty="0" smtClean="0"/>
              <a:t>Action plan</a:t>
            </a:r>
          </a:p>
          <a:p>
            <a:pPr eaLnBrk="1" hangingPunct="1"/>
            <a:r>
              <a:rPr lang="fr-BE" dirty="0" err="1" smtClean="0"/>
              <a:t>Award</a:t>
            </a:r>
            <a:endParaRPr lang="fr-BE" dirty="0" smtClean="0"/>
          </a:p>
        </p:txBody>
      </p:sp>
      <p:pic>
        <p:nvPicPr>
          <p:cNvPr id="12" name="Image 11" descr="HR_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000" y="2899307"/>
            <a:ext cx="2159635" cy="146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4896000" y="4932000"/>
            <a:ext cx="4320540" cy="15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err="1" smtClean="0">
                <a:solidFill>
                  <a:srgbClr val="0070C0"/>
                </a:solidFill>
              </a:rPr>
              <a:t>We</a:t>
            </a:r>
            <a:r>
              <a:rPr lang="fr-BE" i="1" dirty="0" smtClean="0">
                <a:solidFill>
                  <a:srgbClr val="0070C0"/>
                </a:solidFill>
              </a:rPr>
              <a:t> </a:t>
            </a:r>
            <a:r>
              <a:rPr lang="fr-BE" i="1" dirty="0" err="1" smtClean="0">
                <a:solidFill>
                  <a:srgbClr val="0070C0"/>
                </a:solidFill>
              </a:rPr>
              <a:t>adapted</a:t>
            </a:r>
            <a:r>
              <a:rPr lang="fr-BE" i="1" dirty="0" smtClean="0">
                <a:solidFill>
                  <a:srgbClr val="0070C0"/>
                </a:solidFill>
              </a:rPr>
              <a:t> </a:t>
            </a:r>
            <a:r>
              <a:rPr lang="fr-BE" i="1" dirty="0" err="1" smtClean="0">
                <a:solidFill>
                  <a:srgbClr val="0070C0"/>
                </a:solidFill>
              </a:rPr>
              <a:t>our</a:t>
            </a:r>
            <a:r>
              <a:rPr lang="fr-BE" i="1" dirty="0" smtClean="0">
                <a:solidFill>
                  <a:srgbClr val="0070C0"/>
                </a:solidFill>
              </a:rPr>
              <a:t> structure to the </a:t>
            </a:r>
            <a:r>
              <a:rPr lang="fr-BE" i="1" dirty="0" err="1" smtClean="0">
                <a:solidFill>
                  <a:srgbClr val="0070C0"/>
                </a:solidFill>
              </a:rPr>
              <a:t>needs</a:t>
            </a:r>
            <a:r>
              <a:rPr lang="fr-BE" i="1" dirty="0" smtClean="0">
                <a:solidFill>
                  <a:srgbClr val="0070C0"/>
                </a:solidFill>
              </a:rPr>
              <a:t> for a more effective </a:t>
            </a:r>
            <a:r>
              <a:rPr lang="fr-BE" i="1" dirty="0" err="1" smtClean="0">
                <a:solidFill>
                  <a:srgbClr val="0070C0"/>
                </a:solidFill>
              </a:rPr>
              <a:t>implementation</a:t>
            </a:r>
            <a:r>
              <a:rPr lang="fr-BE" i="1" dirty="0" smtClean="0">
                <a:solidFill>
                  <a:srgbClr val="0070C0"/>
                </a:solidFill>
              </a:rPr>
              <a:t> of the Charter and Code. </a:t>
            </a:r>
            <a:r>
              <a:rPr lang="fr-BE" i="1" dirty="0" err="1" smtClean="0">
                <a:solidFill>
                  <a:srgbClr val="0070C0"/>
                </a:solidFill>
              </a:rPr>
              <a:t>ULiège</a:t>
            </a:r>
            <a:r>
              <a:rPr lang="fr-BE" i="1" dirty="0" smtClean="0">
                <a:solidFill>
                  <a:srgbClr val="0070C0"/>
                </a:solidFill>
              </a:rPr>
              <a:t> </a:t>
            </a:r>
            <a:r>
              <a:rPr lang="fr-BE" i="1" dirty="0" err="1" smtClean="0">
                <a:solidFill>
                  <a:srgbClr val="0070C0"/>
                </a:solidFill>
              </a:rPr>
              <a:t>was</a:t>
            </a:r>
            <a:r>
              <a:rPr lang="fr-BE" i="1" dirty="0" smtClean="0">
                <a:solidFill>
                  <a:srgbClr val="0070C0"/>
                </a:solidFill>
              </a:rPr>
              <a:t> the first </a:t>
            </a:r>
            <a:r>
              <a:rPr lang="fr-BE" i="1" dirty="0" err="1" smtClean="0">
                <a:solidFill>
                  <a:srgbClr val="0070C0"/>
                </a:solidFill>
              </a:rPr>
              <a:t>Belgian</a:t>
            </a:r>
            <a:r>
              <a:rPr lang="fr-BE" i="1" dirty="0" smtClean="0">
                <a:solidFill>
                  <a:srgbClr val="0070C0"/>
                </a:solidFill>
              </a:rPr>
              <a:t> University </a:t>
            </a:r>
            <a:r>
              <a:rPr lang="fr-BE" i="1" dirty="0" err="1" smtClean="0">
                <a:solidFill>
                  <a:srgbClr val="0070C0"/>
                </a:solidFill>
              </a:rPr>
              <a:t>awarded</a:t>
            </a:r>
            <a:endParaRPr lang="fr-BE" i="1" dirty="0" smtClean="0">
              <a:solidFill>
                <a:srgbClr val="0070C0"/>
              </a:solidFill>
            </a:endParaRPr>
          </a:p>
          <a:p>
            <a:r>
              <a:rPr lang="fr-BE" i="1" dirty="0" smtClean="0">
                <a:solidFill>
                  <a:srgbClr val="0070C0"/>
                </a:solidFill>
              </a:rPr>
              <a:t>for </a:t>
            </a:r>
            <a:r>
              <a:rPr lang="fr-BE" i="1" dirty="0" err="1" smtClean="0">
                <a:solidFill>
                  <a:srgbClr val="0070C0"/>
                </a:solidFill>
              </a:rPr>
              <a:t>its</a:t>
            </a:r>
            <a:r>
              <a:rPr lang="fr-BE" i="1" dirty="0" smtClean="0">
                <a:solidFill>
                  <a:srgbClr val="0070C0"/>
                </a:solidFill>
              </a:rPr>
              <a:t> HRS4R</a:t>
            </a:r>
          </a:p>
        </p:txBody>
      </p:sp>
      <p:sp>
        <p:nvSpPr>
          <p:cNvPr id="13" name="ZoneTexte 9"/>
          <p:cNvSpPr txBox="1">
            <a:spLocks noChangeArrowheads="1"/>
          </p:cNvSpPr>
          <p:nvPr/>
        </p:nvSpPr>
        <p:spPr bwMode="auto">
          <a:xfrm>
            <a:off x="6696000" y="6516000"/>
            <a:ext cx="2023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600" dirty="0" smtClean="0">
                <a:latin typeface="Calibri" pitchFamily="34" charset="0"/>
              </a:rPr>
              <a:t>Sofia, BG, 17/10/2017</a:t>
            </a:r>
            <a:endParaRPr lang="fr-BE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7" descr="sailing-boat,-storm,-sea-16375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6925" y="-892175"/>
            <a:ext cx="12399963" cy="77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BE" dirty="0"/>
          </a:p>
        </p:txBody>
      </p:sp>
      <p:sp>
        <p:nvSpPr>
          <p:cNvPr id="19" name="Rectangle 18"/>
          <p:cNvSpPr/>
          <p:nvPr/>
        </p:nvSpPr>
        <p:spPr>
          <a:xfrm>
            <a:off x="137720" y="548640"/>
            <a:ext cx="26340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2013/14</a:t>
            </a:r>
            <a:endParaRPr lang="fr-FR" sz="54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31820" y="188595"/>
            <a:ext cx="6120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solidFill>
                  <a:schemeClr val="bg1"/>
                </a:solidFill>
              </a:rPr>
              <a:t>The boat </a:t>
            </a:r>
            <a:r>
              <a:rPr lang="fr-BE" i="1" dirty="0" err="1" smtClean="0">
                <a:solidFill>
                  <a:schemeClr val="bg1"/>
                </a:solidFill>
              </a:rPr>
              <a:t>navigated</a:t>
            </a:r>
            <a:r>
              <a:rPr lang="fr-BE" i="1" dirty="0" smtClean="0">
                <a:solidFill>
                  <a:schemeClr val="bg1"/>
                </a:solidFill>
              </a:rPr>
              <a:t> on </a:t>
            </a:r>
            <a:r>
              <a:rPr lang="fr-BE" i="1" dirty="0" err="1" smtClean="0">
                <a:solidFill>
                  <a:schemeClr val="bg1"/>
                </a:solidFill>
              </a:rPr>
              <a:t>calm</a:t>
            </a:r>
            <a:r>
              <a:rPr lang="fr-BE" i="1" dirty="0" smtClean="0">
                <a:solidFill>
                  <a:schemeClr val="bg1"/>
                </a:solidFill>
              </a:rPr>
              <a:t> and </a:t>
            </a:r>
            <a:r>
              <a:rPr lang="fr-BE" i="1" dirty="0" err="1" smtClean="0">
                <a:solidFill>
                  <a:schemeClr val="bg1"/>
                </a:solidFill>
              </a:rPr>
              <a:t>furious</a:t>
            </a:r>
            <a:r>
              <a:rPr lang="fr-BE" i="1" dirty="0" smtClean="0">
                <a:solidFill>
                  <a:schemeClr val="bg1"/>
                </a:solidFill>
              </a:rPr>
              <a:t> </a:t>
            </a:r>
            <a:r>
              <a:rPr lang="fr-BE" i="1" dirty="0" err="1" smtClean="0">
                <a:solidFill>
                  <a:schemeClr val="bg1"/>
                </a:solidFill>
              </a:rPr>
              <a:t>seas</a:t>
            </a:r>
            <a:r>
              <a:rPr lang="fr-BE" i="1" dirty="0" smtClean="0">
                <a:solidFill>
                  <a:schemeClr val="bg1"/>
                </a:solidFill>
              </a:rPr>
              <a:t>. </a:t>
            </a:r>
            <a:r>
              <a:rPr lang="fr-BE" i="1" dirty="0" err="1" smtClean="0">
                <a:solidFill>
                  <a:schemeClr val="bg1"/>
                </a:solidFill>
              </a:rPr>
              <a:t>Results</a:t>
            </a:r>
            <a:r>
              <a:rPr lang="fr-BE" i="1" dirty="0" smtClean="0">
                <a:solidFill>
                  <a:schemeClr val="bg1"/>
                </a:solidFill>
              </a:rPr>
              <a:t> </a:t>
            </a:r>
            <a:r>
              <a:rPr lang="fr-BE" i="1" dirty="0" err="1" smtClean="0">
                <a:solidFill>
                  <a:schemeClr val="bg1"/>
                </a:solidFill>
              </a:rPr>
              <a:t>were</a:t>
            </a:r>
            <a:r>
              <a:rPr lang="fr-BE" i="1" dirty="0" smtClean="0">
                <a:solidFill>
                  <a:schemeClr val="bg1"/>
                </a:solidFill>
              </a:rPr>
              <a:t> </a:t>
            </a:r>
            <a:r>
              <a:rPr lang="fr-BE" i="1" dirty="0" err="1" smtClean="0">
                <a:solidFill>
                  <a:schemeClr val="bg1"/>
                </a:solidFill>
              </a:rPr>
              <a:t>mostly</a:t>
            </a:r>
            <a:r>
              <a:rPr lang="fr-BE" i="1" dirty="0">
                <a:solidFill>
                  <a:schemeClr val="bg1"/>
                </a:solidFill>
              </a:rPr>
              <a:t> </a:t>
            </a:r>
            <a:r>
              <a:rPr lang="fr-BE" i="1" dirty="0" err="1" smtClean="0">
                <a:solidFill>
                  <a:schemeClr val="bg1"/>
                </a:solidFill>
              </a:rPr>
              <a:t>collected</a:t>
            </a:r>
            <a:r>
              <a:rPr lang="fr-BE" i="1" dirty="0" smtClean="0">
                <a:solidFill>
                  <a:schemeClr val="bg1"/>
                </a:solidFill>
              </a:rPr>
              <a:t> </a:t>
            </a:r>
            <a:r>
              <a:rPr lang="fr-BE" i="1" dirty="0" err="1" smtClean="0">
                <a:solidFill>
                  <a:schemeClr val="bg1"/>
                </a:solidFill>
              </a:rPr>
              <a:t>from</a:t>
            </a:r>
            <a:r>
              <a:rPr lang="fr-BE" i="1" dirty="0" smtClean="0">
                <a:solidFill>
                  <a:schemeClr val="bg1"/>
                </a:solidFill>
              </a:rPr>
              <a:t> </a:t>
            </a:r>
            <a:r>
              <a:rPr lang="fr-BE" i="1" dirty="0" err="1" smtClean="0">
                <a:solidFill>
                  <a:schemeClr val="bg1"/>
                </a:solidFill>
              </a:rPr>
              <a:t>existing</a:t>
            </a:r>
            <a:r>
              <a:rPr lang="fr-BE" i="1" dirty="0" smtClean="0">
                <a:solidFill>
                  <a:schemeClr val="bg1"/>
                </a:solidFill>
              </a:rPr>
              <a:t> actions. </a:t>
            </a:r>
            <a:r>
              <a:rPr lang="fr-BE" i="1" dirty="0">
                <a:solidFill>
                  <a:schemeClr val="bg1"/>
                </a:solidFill>
              </a:rPr>
              <a:t>T</a:t>
            </a:r>
            <a:r>
              <a:rPr lang="fr-BE" i="1" dirty="0" smtClean="0">
                <a:solidFill>
                  <a:schemeClr val="bg1"/>
                </a:solidFill>
              </a:rPr>
              <a:t>ransversal training for </a:t>
            </a:r>
            <a:r>
              <a:rPr lang="fr-BE" i="1" dirty="0" err="1" smtClean="0">
                <a:solidFill>
                  <a:schemeClr val="bg1"/>
                </a:solidFill>
              </a:rPr>
              <a:t>young</a:t>
            </a:r>
            <a:r>
              <a:rPr lang="fr-BE" i="1" dirty="0" smtClean="0">
                <a:solidFill>
                  <a:schemeClr val="bg1"/>
                </a:solidFill>
              </a:rPr>
              <a:t> </a:t>
            </a:r>
            <a:r>
              <a:rPr lang="fr-BE" i="1" dirty="0" err="1">
                <a:solidFill>
                  <a:schemeClr val="bg1"/>
                </a:solidFill>
              </a:rPr>
              <a:t>r</a:t>
            </a:r>
            <a:r>
              <a:rPr lang="fr-BE" i="1" dirty="0" err="1" smtClean="0">
                <a:solidFill>
                  <a:schemeClr val="bg1"/>
                </a:solidFill>
              </a:rPr>
              <a:t>esearchers</a:t>
            </a:r>
            <a:r>
              <a:rPr lang="fr-BE" i="1" dirty="0" smtClean="0">
                <a:solidFill>
                  <a:schemeClr val="bg1"/>
                </a:solidFill>
              </a:rPr>
              <a:t> and </a:t>
            </a:r>
            <a:r>
              <a:rPr lang="fr-BE" i="1" dirty="0" err="1" smtClean="0">
                <a:solidFill>
                  <a:schemeClr val="bg1"/>
                </a:solidFill>
              </a:rPr>
              <a:t>supervisors</a:t>
            </a:r>
            <a:r>
              <a:rPr lang="fr-BE" i="1" dirty="0">
                <a:solidFill>
                  <a:schemeClr val="bg1"/>
                </a:solidFill>
              </a:rPr>
              <a:t> </a:t>
            </a:r>
            <a:r>
              <a:rPr lang="fr-BE" i="1" dirty="0" err="1" smtClean="0">
                <a:solidFill>
                  <a:schemeClr val="bg1"/>
                </a:solidFill>
              </a:rPr>
              <a:t>was</a:t>
            </a:r>
            <a:r>
              <a:rPr lang="fr-BE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BE" i="1" dirty="0" err="1">
                <a:solidFill>
                  <a:schemeClr val="bg1"/>
                </a:solidFill>
              </a:rPr>
              <a:t>d</a:t>
            </a:r>
            <a:r>
              <a:rPr lang="fr-BE" i="1" dirty="0" err="1" smtClean="0">
                <a:solidFill>
                  <a:schemeClr val="bg1"/>
                </a:solidFill>
              </a:rPr>
              <a:t>eveloped</a:t>
            </a:r>
            <a:r>
              <a:rPr lang="fr-BE" i="1" dirty="0" smtClean="0">
                <a:solidFill>
                  <a:schemeClr val="bg1"/>
                </a:solidFill>
              </a:rPr>
              <a:t>.</a:t>
            </a:r>
            <a:endParaRPr lang="fr-BE" i="1" dirty="0">
              <a:solidFill>
                <a:schemeClr val="bg1"/>
              </a:solidFill>
            </a:endParaRPr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>
            <a:off x="6696000" y="6516000"/>
            <a:ext cx="2023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600" dirty="0" smtClean="0">
                <a:solidFill>
                  <a:schemeClr val="bg1"/>
                </a:solidFill>
                <a:latin typeface="Calibri" pitchFamily="34" charset="0"/>
              </a:rPr>
              <a:t>Sofia, BG, 17/10/2017</a:t>
            </a:r>
            <a:endParaRPr lang="fr-BE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4" descr="sans-tit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628775"/>
            <a:ext cx="32416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dirty="0" err="1" smtClean="0"/>
              <a:t>Advices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safeguards</a:t>
            </a:r>
            <a:endParaRPr lang="fr-BE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dirty="0" err="1" smtClean="0"/>
              <a:t>Work</a:t>
            </a:r>
            <a:r>
              <a:rPr lang="fr-BE" dirty="0" smtClean="0"/>
              <a:t> on HRS4R as a </a:t>
            </a:r>
            <a:r>
              <a:rPr lang="fr-BE" dirty="0" err="1" smtClean="0"/>
              <a:t>project</a:t>
            </a:r>
            <a:r>
              <a:rPr lang="fr-BE" dirty="0" smtClean="0"/>
              <a:t> 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BE" dirty="0" err="1" smtClean="0"/>
              <a:t>Get</a:t>
            </a:r>
            <a:r>
              <a:rPr lang="fr-BE" dirty="0" smtClean="0"/>
              <a:t> a </a:t>
            </a:r>
            <a:r>
              <a:rPr lang="fr-BE" dirty="0" err="1" smtClean="0"/>
              <a:t>strong</a:t>
            </a:r>
            <a:r>
              <a:rPr lang="fr-BE" dirty="0" smtClean="0"/>
              <a:t> </a:t>
            </a:r>
            <a:r>
              <a:rPr lang="fr-BE" dirty="0" err="1" smtClean="0"/>
              <a:t>commitment</a:t>
            </a:r>
            <a:r>
              <a:rPr lang="fr-BE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BE" dirty="0" err="1" smtClean="0"/>
              <a:t>Devote</a:t>
            </a:r>
            <a:r>
              <a:rPr lang="fr-BE" dirty="0" smtClean="0"/>
              <a:t> </a:t>
            </a:r>
            <a:r>
              <a:rPr lang="fr-BE" dirty="0" err="1" smtClean="0"/>
              <a:t>competences</a:t>
            </a:r>
            <a:r>
              <a:rPr lang="fr-BE" dirty="0" smtClean="0"/>
              <a:t> and time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BE" dirty="0" smtClean="0"/>
              <a:t>Use or </a:t>
            </a:r>
            <a:r>
              <a:rPr lang="fr-BE" dirty="0" err="1" smtClean="0"/>
              <a:t>develop</a:t>
            </a:r>
            <a:r>
              <a:rPr lang="fr-BE" dirty="0" smtClean="0"/>
              <a:t> drivers for action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BE" dirty="0" err="1" smtClean="0"/>
              <a:t>Accept</a:t>
            </a:r>
            <a:r>
              <a:rPr lang="fr-BE" dirty="0" smtClean="0"/>
              <a:t> </a:t>
            </a:r>
            <a:r>
              <a:rPr lang="fr-BE" dirty="0" err="1" smtClean="0"/>
              <a:t>risks</a:t>
            </a:r>
            <a:r>
              <a:rPr lang="fr-BE" dirty="0" smtClean="0"/>
              <a:t> and </a:t>
            </a:r>
            <a:r>
              <a:rPr lang="fr-BE" dirty="0" err="1" smtClean="0"/>
              <a:t>uncertainty</a:t>
            </a:r>
            <a:endParaRPr lang="fr-BE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BE" dirty="0" err="1" smtClean="0"/>
              <a:t>Track</a:t>
            </a:r>
            <a:r>
              <a:rPr lang="fr-BE" dirty="0" smtClean="0"/>
              <a:t> and record </a:t>
            </a:r>
            <a:r>
              <a:rPr lang="fr-BE" dirty="0" err="1" smtClean="0"/>
              <a:t>progress</a:t>
            </a:r>
            <a:endParaRPr lang="fr-BE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BE" dirty="0" err="1" smtClean="0"/>
              <a:t>Communicate</a:t>
            </a:r>
            <a:r>
              <a:rPr lang="fr-BE" dirty="0" smtClean="0"/>
              <a:t>, </a:t>
            </a:r>
            <a:r>
              <a:rPr lang="fr-BE" dirty="0" err="1" smtClean="0"/>
              <a:t>disseminate</a:t>
            </a:r>
            <a:endParaRPr lang="fr-B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dirty="0" smtClean="0"/>
              <a:t>Be open, proactive, patient, </a:t>
            </a:r>
            <a:r>
              <a:rPr lang="fr-BE" dirty="0" err="1" smtClean="0"/>
              <a:t>resilient</a:t>
            </a:r>
            <a:r>
              <a:rPr lang="fr-BE" dirty="0" smtClean="0"/>
              <a:t> and brave 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dirty="0" err="1" smtClean="0"/>
              <a:t>Find</a:t>
            </a:r>
            <a:r>
              <a:rPr lang="fr-BE" dirty="0" smtClean="0"/>
              <a:t> and use drivers for action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B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dirty="0"/>
          </a:p>
        </p:txBody>
      </p:sp>
      <p:sp>
        <p:nvSpPr>
          <p:cNvPr id="7" name="ZoneTexte 9"/>
          <p:cNvSpPr txBox="1">
            <a:spLocks noChangeArrowheads="1"/>
          </p:cNvSpPr>
          <p:nvPr/>
        </p:nvSpPr>
        <p:spPr bwMode="auto">
          <a:xfrm>
            <a:off x="6696000" y="6516000"/>
            <a:ext cx="2023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600" dirty="0" smtClean="0">
                <a:latin typeface="Calibri" pitchFamily="34" charset="0"/>
              </a:rPr>
              <a:t>Sofia, BG, 17/10/2017</a:t>
            </a:r>
            <a:endParaRPr lang="fr-BE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4" descr="driver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429000"/>
            <a:ext cx="34036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dirty="0"/>
              <a:t>D</a:t>
            </a:r>
            <a:r>
              <a:rPr lang="fr-BE" dirty="0" smtClean="0"/>
              <a:t>rivers for action?</a:t>
            </a:r>
          </a:p>
        </p:txBody>
      </p:sp>
      <p:sp>
        <p:nvSpPr>
          <p:cNvPr id="819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BE" dirty="0" err="1" smtClean="0"/>
              <a:t>Involve</a:t>
            </a:r>
            <a:r>
              <a:rPr lang="fr-BE" dirty="0" smtClean="0"/>
              <a:t> </a:t>
            </a:r>
            <a:r>
              <a:rPr lang="fr-BE" dirty="0" err="1" smtClean="0"/>
              <a:t>colleagues</a:t>
            </a:r>
            <a:r>
              <a:rPr lang="fr-BE" dirty="0" smtClean="0"/>
              <a:t> &amp; </a:t>
            </a:r>
            <a:r>
              <a:rPr lang="fr-BE" dirty="0" err="1" smtClean="0"/>
              <a:t>board</a:t>
            </a:r>
            <a:endParaRPr lang="fr-BE" dirty="0" smtClean="0"/>
          </a:p>
          <a:p>
            <a:pPr eaLnBrk="1" hangingPunct="1"/>
            <a:r>
              <a:rPr lang="fr-BE" dirty="0" err="1" smtClean="0"/>
              <a:t>Communicate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governmental</a:t>
            </a:r>
            <a:r>
              <a:rPr lang="fr-BE" dirty="0" smtClean="0"/>
              <a:t> bodies</a:t>
            </a:r>
          </a:p>
          <a:p>
            <a:pPr eaLnBrk="1" hangingPunct="1"/>
            <a:r>
              <a:rPr lang="fr-BE" dirty="0" err="1" smtClean="0"/>
              <a:t>Benefit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your</a:t>
            </a:r>
            <a:r>
              <a:rPr lang="fr-BE" dirty="0" smtClean="0"/>
              <a:t> networks</a:t>
            </a:r>
          </a:p>
          <a:p>
            <a:pPr eaLnBrk="1" hangingPunct="1"/>
            <a:r>
              <a:rPr lang="fr-BE" dirty="0" err="1" smtClean="0"/>
              <a:t>Participate</a:t>
            </a:r>
            <a:r>
              <a:rPr lang="fr-BE" dirty="0" smtClean="0"/>
              <a:t> in international </a:t>
            </a:r>
            <a:r>
              <a:rPr lang="fr-BE" dirty="0" err="1" smtClean="0"/>
              <a:t>projects</a:t>
            </a:r>
            <a:endParaRPr lang="fr-BE" dirty="0" smtClean="0"/>
          </a:p>
          <a:p>
            <a:pPr eaLnBrk="1" hangingPunct="1"/>
            <a:r>
              <a:rPr lang="fr-BE" dirty="0" smtClean="0"/>
              <a:t>Engage and </a:t>
            </a:r>
            <a:r>
              <a:rPr lang="fr-BE" dirty="0" err="1" smtClean="0"/>
              <a:t>disseminate</a:t>
            </a:r>
            <a:endParaRPr lang="fr-BE" dirty="0" smtClean="0"/>
          </a:p>
        </p:txBody>
      </p:sp>
      <p:sp>
        <p:nvSpPr>
          <p:cNvPr id="7" name="ZoneTexte 9"/>
          <p:cNvSpPr txBox="1">
            <a:spLocks noChangeArrowheads="1"/>
          </p:cNvSpPr>
          <p:nvPr/>
        </p:nvSpPr>
        <p:spPr bwMode="auto">
          <a:xfrm>
            <a:off x="6696000" y="6516000"/>
            <a:ext cx="2023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600" dirty="0" smtClean="0">
                <a:latin typeface="Calibri" pitchFamily="34" charset="0"/>
              </a:rPr>
              <a:t>Sofia, BG, 17/10/2017</a:t>
            </a:r>
            <a:endParaRPr lang="fr-BE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rakkar-fu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229" y="908685"/>
            <a:ext cx="6646221" cy="495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48150" y="-14645"/>
            <a:ext cx="26340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2015/16</a:t>
            </a:r>
            <a:endParaRPr lang="fr-FR" sz="54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1595" y="5949315"/>
            <a:ext cx="720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solidFill>
                  <a:srgbClr val="0070C0"/>
                </a:solidFill>
              </a:rPr>
              <a:t>The boat </a:t>
            </a:r>
            <a:r>
              <a:rPr lang="fr-BE" i="1" dirty="0" err="1" smtClean="0">
                <a:solidFill>
                  <a:srgbClr val="0070C0"/>
                </a:solidFill>
              </a:rPr>
              <a:t>was</a:t>
            </a:r>
            <a:r>
              <a:rPr lang="fr-BE" i="1" dirty="0" smtClean="0">
                <a:solidFill>
                  <a:srgbClr val="0070C0"/>
                </a:solidFill>
              </a:rPr>
              <a:t> </a:t>
            </a:r>
            <a:r>
              <a:rPr lang="fr-BE" i="1" dirty="0" err="1" smtClean="0">
                <a:solidFill>
                  <a:srgbClr val="0070C0"/>
                </a:solidFill>
              </a:rPr>
              <a:t>ready</a:t>
            </a:r>
            <a:r>
              <a:rPr lang="fr-BE" i="1" dirty="0" smtClean="0">
                <a:solidFill>
                  <a:srgbClr val="0070C0"/>
                </a:solidFill>
              </a:rPr>
              <a:t> to </a:t>
            </a:r>
            <a:r>
              <a:rPr lang="fr-BE" i="1" dirty="0" err="1" smtClean="0">
                <a:solidFill>
                  <a:srgbClr val="0070C0"/>
                </a:solidFill>
              </a:rPr>
              <a:t>sail</a:t>
            </a:r>
            <a:r>
              <a:rPr lang="fr-BE" i="1" dirty="0" smtClean="0">
                <a:solidFill>
                  <a:srgbClr val="0070C0"/>
                </a:solidFill>
              </a:rPr>
              <a:t> the </a:t>
            </a:r>
            <a:r>
              <a:rPr lang="fr-BE" i="1" dirty="0" err="1" smtClean="0">
                <a:solidFill>
                  <a:srgbClr val="0070C0"/>
                </a:solidFill>
              </a:rPr>
              <a:t>oceans</a:t>
            </a:r>
            <a:r>
              <a:rPr lang="fr-BE" i="1" dirty="0" smtClean="0">
                <a:solidFill>
                  <a:srgbClr val="0070C0"/>
                </a:solidFill>
              </a:rPr>
              <a:t>, </a:t>
            </a:r>
            <a:r>
              <a:rPr lang="fr-BE" i="1" dirty="0" err="1" smtClean="0">
                <a:solidFill>
                  <a:srgbClr val="0070C0"/>
                </a:solidFill>
              </a:rPr>
              <a:t>with</a:t>
            </a:r>
            <a:r>
              <a:rPr lang="fr-BE" i="1" dirty="0" smtClean="0">
                <a:solidFill>
                  <a:srgbClr val="0070C0"/>
                </a:solidFill>
              </a:rPr>
              <a:t> a lot of people on </a:t>
            </a:r>
            <a:r>
              <a:rPr lang="fr-BE" i="1" dirty="0" err="1" smtClean="0">
                <a:solidFill>
                  <a:srgbClr val="0070C0"/>
                </a:solidFill>
              </a:rPr>
              <a:t>board</a:t>
            </a:r>
            <a:r>
              <a:rPr lang="fr-BE" i="1" dirty="0" smtClean="0">
                <a:solidFill>
                  <a:srgbClr val="0070C0"/>
                </a:solidFill>
              </a:rPr>
              <a:t> </a:t>
            </a:r>
            <a:r>
              <a:rPr lang="fr-BE" i="1" dirty="0" err="1" smtClean="0">
                <a:solidFill>
                  <a:srgbClr val="0070C0"/>
                </a:solidFill>
              </a:rPr>
              <a:t>with</a:t>
            </a:r>
            <a:r>
              <a:rPr lang="fr-BE" i="1" dirty="0" smtClean="0">
                <a:solidFill>
                  <a:srgbClr val="0070C0"/>
                </a:solidFill>
              </a:rPr>
              <a:t> </a:t>
            </a:r>
            <a:r>
              <a:rPr lang="fr-BE" i="1" dirty="0" err="1" smtClean="0">
                <a:solidFill>
                  <a:srgbClr val="0070C0"/>
                </a:solidFill>
              </a:rPr>
              <a:t>visibility</a:t>
            </a:r>
            <a:r>
              <a:rPr lang="fr-BE" i="1" dirty="0" smtClean="0">
                <a:solidFill>
                  <a:srgbClr val="0070C0"/>
                </a:solidFill>
              </a:rPr>
              <a:t>, </a:t>
            </a:r>
            <a:r>
              <a:rPr lang="fr-BE" i="1" dirty="0" err="1" smtClean="0">
                <a:solidFill>
                  <a:srgbClr val="0070C0"/>
                </a:solidFill>
              </a:rPr>
              <a:t>efficiency</a:t>
            </a:r>
            <a:r>
              <a:rPr lang="fr-BE" i="1" dirty="0" smtClean="0">
                <a:solidFill>
                  <a:srgbClr val="0070C0"/>
                </a:solidFill>
              </a:rPr>
              <a:t>, </a:t>
            </a:r>
            <a:r>
              <a:rPr lang="fr-BE" i="1" dirty="0" err="1" smtClean="0">
                <a:solidFill>
                  <a:srgbClr val="0070C0"/>
                </a:solidFill>
              </a:rPr>
              <a:t>transparency</a:t>
            </a:r>
            <a:r>
              <a:rPr lang="fr-BE" i="1" dirty="0" smtClean="0">
                <a:solidFill>
                  <a:srgbClr val="0070C0"/>
                </a:solidFill>
              </a:rPr>
              <a:t> …</a:t>
            </a:r>
          </a:p>
        </p:txBody>
      </p:sp>
      <p:sp>
        <p:nvSpPr>
          <p:cNvPr id="7" name="ZoneTexte 9"/>
          <p:cNvSpPr txBox="1">
            <a:spLocks noChangeArrowheads="1"/>
          </p:cNvSpPr>
          <p:nvPr/>
        </p:nvSpPr>
        <p:spPr bwMode="auto">
          <a:xfrm>
            <a:off x="6696000" y="6516000"/>
            <a:ext cx="2023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600" dirty="0" smtClean="0">
                <a:latin typeface="Calibri" pitchFamily="34" charset="0"/>
              </a:rPr>
              <a:t>Sofia, BG, 17/10/2017</a:t>
            </a:r>
            <a:endParaRPr lang="fr-BE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790997"/>
              </p:ext>
            </p:extLst>
          </p:nvPr>
        </p:nvGraphicFramePr>
        <p:xfrm>
          <a:off x="4659815" y="2708910"/>
          <a:ext cx="4592770" cy="382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3" imgW="5968080" imgH="4964760" progId="Photoshop.Image.12">
                  <p:embed/>
                </p:oleObj>
              </mc:Choice>
              <mc:Fallback>
                <p:oleObj name="Image" r:id="rId3" imgW="5968080" imgH="4964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9815" y="2708910"/>
                        <a:ext cx="4592770" cy="382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dirty="0" err="1" smtClean="0"/>
              <a:t>Benefits</a:t>
            </a:r>
            <a:r>
              <a:rPr lang="fr-BE" dirty="0" smtClean="0"/>
              <a:t> for the institution</a:t>
            </a:r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>
            <a:off x="6696000" y="6516000"/>
            <a:ext cx="2023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600" dirty="0" smtClean="0">
                <a:latin typeface="Calibri" pitchFamily="34" charset="0"/>
              </a:rPr>
              <a:t>Sofia, BG, 17/10/2017</a:t>
            </a:r>
            <a:endParaRPr lang="fr-BE" sz="1600" dirty="0">
              <a:latin typeface="Calibri" pitchFamily="34" charset="0"/>
            </a:endParaRPr>
          </a:p>
        </p:txBody>
      </p:sp>
      <p:sp>
        <p:nvSpPr>
          <p:cNvPr id="1024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BE" dirty="0" err="1" smtClean="0"/>
              <a:t>Meet</a:t>
            </a:r>
            <a:r>
              <a:rPr lang="fr-BE" dirty="0" smtClean="0"/>
              <a:t> </a:t>
            </a:r>
            <a:r>
              <a:rPr lang="fr-BE" dirty="0" err="1" smtClean="0"/>
              <a:t>researchers</a:t>
            </a:r>
            <a:r>
              <a:rPr lang="fr-BE" dirty="0" smtClean="0"/>
              <a:t>’ </a:t>
            </a:r>
            <a:r>
              <a:rPr lang="fr-BE" dirty="0" err="1" smtClean="0"/>
              <a:t>needs</a:t>
            </a:r>
            <a:endParaRPr lang="fr-BE" dirty="0" smtClean="0"/>
          </a:p>
          <a:p>
            <a:pPr eaLnBrk="1" hangingPunct="1"/>
            <a:r>
              <a:rPr lang="fr-BE" dirty="0" err="1" smtClean="0"/>
              <a:t>Supportive</a:t>
            </a:r>
            <a:r>
              <a:rPr lang="fr-BE" dirty="0" smtClean="0"/>
              <a:t> network of </a:t>
            </a:r>
            <a:r>
              <a:rPr lang="fr-BE" dirty="0" err="1" smtClean="0"/>
              <a:t>colleagues</a:t>
            </a:r>
            <a:endParaRPr lang="fr-BE" dirty="0" smtClean="0"/>
          </a:p>
          <a:p>
            <a:pPr eaLnBrk="1" hangingPunct="1"/>
            <a:r>
              <a:rPr lang="fr-BE" dirty="0" smtClean="0"/>
              <a:t>Support to </a:t>
            </a:r>
            <a:r>
              <a:rPr lang="fr-BE" dirty="0" err="1" smtClean="0"/>
              <a:t>internal</a:t>
            </a:r>
            <a:r>
              <a:rPr lang="fr-BE" dirty="0" smtClean="0"/>
              <a:t> </a:t>
            </a:r>
            <a:r>
              <a:rPr lang="fr-BE" dirty="0" err="1" smtClean="0"/>
              <a:t>coherence</a:t>
            </a:r>
            <a:endParaRPr lang="fr-BE" dirty="0" smtClean="0"/>
          </a:p>
          <a:p>
            <a:pPr eaLnBrk="1" hangingPunct="1"/>
            <a:r>
              <a:rPr lang="fr-BE" dirty="0" smtClean="0"/>
              <a:t>Contribution to </a:t>
            </a:r>
            <a:r>
              <a:rPr lang="fr-BE" dirty="0" err="1" smtClean="0"/>
              <a:t>strategic</a:t>
            </a:r>
            <a:r>
              <a:rPr lang="fr-BE" dirty="0" smtClean="0"/>
              <a:t> goals</a:t>
            </a:r>
          </a:p>
          <a:p>
            <a:pPr eaLnBrk="1" hangingPunct="1"/>
            <a:r>
              <a:rPr lang="fr-BE" dirty="0" err="1" smtClean="0"/>
              <a:t>Impetus</a:t>
            </a:r>
            <a:r>
              <a:rPr lang="fr-BE" dirty="0" smtClean="0"/>
              <a:t> for change </a:t>
            </a:r>
          </a:p>
          <a:p>
            <a:pPr eaLnBrk="1" hangingPunct="1"/>
            <a:r>
              <a:rPr lang="fr-BE" dirty="0" err="1" smtClean="0"/>
              <a:t>Transparency</a:t>
            </a:r>
            <a:r>
              <a:rPr lang="fr-BE" dirty="0" smtClean="0"/>
              <a:t>, </a:t>
            </a:r>
            <a:r>
              <a:rPr lang="fr-BE" dirty="0" err="1" smtClean="0"/>
              <a:t>visibility</a:t>
            </a:r>
            <a:endParaRPr lang="fr-BE" dirty="0" smtClean="0"/>
          </a:p>
          <a:p>
            <a:pPr eaLnBrk="1" hangingPunct="1"/>
            <a:r>
              <a:rPr lang="fr-BE" dirty="0" smtClean="0"/>
              <a:t>International </a:t>
            </a:r>
            <a:r>
              <a:rPr lang="fr-BE" dirty="0" err="1" smtClean="0"/>
              <a:t>attractivity</a:t>
            </a:r>
            <a:r>
              <a:rPr lang="fr-BE" dirty="0" smtClean="0"/>
              <a:t> </a:t>
            </a:r>
          </a:p>
          <a:p>
            <a:pPr marL="0" indent="0" eaLnBrk="1" hangingPunct="1">
              <a:buNone/>
            </a:pPr>
            <a:r>
              <a:rPr lang="fr-BE" dirty="0"/>
              <a:t> </a:t>
            </a:r>
            <a:r>
              <a:rPr lang="fr-BE" dirty="0" smtClean="0"/>
              <a:t>  and competitiveness</a:t>
            </a:r>
          </a:p>
          <a:p>
            <a:pPr eaLnBrk="1" hangingPunct="1">
              <a:buFont typeface="Arial" charset="0"/>
              <a:buNone/>
            </a:pPr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098778"/>
              </p:ext>
            </p:extLst>
          </p:nvPr>
        </p:nvGraphicFramePr>
        <p:xfrm>
          <a:off x="190288" y="1628775"/>
          <a:ext cx="5101802" cy="5091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age" r:id="rId4" imgW="6247440" imgH="6234840" progId="Photoshop.Image.12">
                  <p:embed/>
                </p:oleObj>
              </mc:Choice>
              <mc:Fallback>
                <p:oleObj name="Image" r:id="rId4" imgW="6247440" imgH="62348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288" y="1628775"/>
                        <a:ext cx="5101802" cy="5091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Benefits</a:t>
            </a:r>
            <a:r>
              <a:rPr lang="fr-BE" dirty="0" smtClean="0"/>
              <a:t> for the </a:t>
            </a:r>
            <a:r>
              <a:rPr lang="fr-BE" dirty="0" err="1" smtClean="0"/>
              <a:t>researchers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25357" y="1690688"/>
            <a:ext cx="3927228" cy="5039895"/>
          </a:xfrm>
        </p:spPr>
        <p:txBody>
          <a:bodyPr>
            <a:normAutofit lnSpcReduction="10000"/>
          </a:bodyPr>
          <a:lstStyle/>
          <a:p>
            <a:r>
              <a:rPr lang="fr-BE" dirty="0" err="1" smtClean="0"/>
              <a:t>Being</a:t>
            </a:r>
            <a:r>
              <a:rPr lang="fr-BE" dirty="0" smtClean="0"/>
              <a:t> </a:t>
            </a:r>
            <a:r>
              <a:rPr lang="fr-BE" dirty="0" err="1"/>
              <a:t>o</a:t>
            </a:r>
            <a:r>
              <a:rPr lang="fr-BE" dirty="0" err="1" smtClean="0"/>
              <a:t>nboard</a:t>
            </a:r>
            <a:r>
              <a:rPr lang="fr-BE" dirty="0" smtClean="0"/>
              <a:t>, recognition</a:t>
            </a:r>
          </a:p>
          <a:p>
            <a:r>
              <a:rPr lang="fr-BE" dirty="0" err="1"/>
              <a:t>W</a:t>
            </a:r>
            <a:r>
              <a:rPr lang="fr-BE" dirty="0" err="1" smtClean="0"/>
              <a:t>orking</a:t>
            </a:r>
            <a:r>
              <a:rPr lang="fr-BE" dirty="0" smtClean="0"/>
              <a:t> conditions</a:t>
            </a:r>
          </a:p>
          <a:p>
            <a:r>
              <a:rPr lang="fr-BE" dirty="0" smtClean="0"/>
              <a:t>Training </a:t>
            </a:r>
            <a:r>
              <a:rPr lang="fr-BE" dirty="0" err="1" smtClean="0"/>
              <a:t>offer</a:t>
            </a:r>
            <a:r>
              <a:rPr lang="fr-BE" dirty="0"/>
              <a:t> </a:t>
            </a:r>
            <a:r>
              <a:rPr lang="fr-BE" dirty="0" smtClean="0"/>
              <a:t>for </a:t>
            </a:r>
            <a:r>
              <a:rPr lang="fr-BE" dirty="0" err="1" smtClean="0"/>
              <a:t>personal</a:t>
            </a:r>
            <a:r>
              <a:rPr lang="fr-BE" dirty="0" smtClean="0"/>
              <a:t> </a:t>
            </a:r>
            <a:r>
              <a:rPr lang="fr-BE" dirty="0" err="1" smtClean="0"/>
              <a:t>efficiency</a:t>
            </a:r>
            <a:endParaRPr lang="fr-BE" dirty="0" smtClean="0"/>
          </a:p>
          <a:p>
            <a:r>
              <a:rPr lang="fr-BE" dirty="0" err="1" smtClean="0"/>
              <a:t>Impetus</a:t>
            </a:r>
            <a:r>
              <a:rPr lang="fr-BE" dirty="0" smtClean="0"/>
              <a:t> for </a:t>
            </a:r>
            <a:r>
              <a:rPr lang="fr-BE" dirty="0" err="1" smtClean="0"/>
              <a:t>institutional</a:t>
            </a:r>
            <a:r>
              <a:rPr lang="fr-BE" dirty="0" smtClean="0"/>
              <a:t> engagement and </a:t>
            </a:r>
            <a:r>
              <a:rPr lang="fr-BE" dirty="0" err="1" smtClean="0"/>
              <a:t>partnership</a:t>
            </a:r>
            <a:endParaRPr lang="fr-BE" dirty="0" smtClean="0"/>
          </a:p>
          <a:p>
            <a:r>
              <a:rPr lang="fr-BE" dirty="0"/>
              <a:t>Network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 smtClean="0"/>
              <a:t>peers</a:t>
            </a:r>
            <a:endParaRPr lang="fr-BE" dirty="0"/>
          </a:p>
        </p:txBody>
      </p:sp>
      <p:sp>
        <p:nvSpPr>
          <p:cNvPr id="9" name="ZoneTexte 9"/>
          <p:cNvSpPr txBox="1">
            <a:spLocks noChangeArrowheads="1"/>
          </p:cNvSpPr>
          <p:nvPr/>
        </p:nvSpPr>
        <p:spPr bwMode="auto">
          <a:xfrm>
            <a:off x="6696000" y="6516000"/>
            <a:ext cx="2023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600" dirty="0" smtClean="0">
                <a:latin typeface="Calibri" pitchFamily="34" charset="0"/>
              </a:rPr>
              <a:t>Sofia, BG, 17/10/2017</a:t>
            </a:r>
            <a:endParaRPr lang="fr-BE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641</Words>
  <Application>Microsoft Office PowerPoint</Application>
  <PresentationFormat>Affichage à l'écran (4:3)</PresentationFormat>
  <Paragraphs>100</Paragraphs>
  <Slides>13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Calibri-Italic</vt:lpstr>
      <vt:lpstr>Thème Office</vt:lpstr>
      <vt:lpstr>Image</vt:lpstr>
      <vt:lpstr>What are the HRS4R benefits/impact for institutions and researchers?</vt:lpstr>
      <vt:lpstr>Présentation PowerPoint</vt:lpstr>
      <vt:lpstr>Présentation PowerPoint</vt:lpstr>
      <vt:lpstr> </vt:lpstr>
      <vt:lpstr>Advices from safeguards</vt:lpstr>
      <vt:lpstr>Drivers for action?</vt:lpstr>
      <vt:lpstr>Présentation PowerPoint</vt:lpstr>
      <vt:lpstr>Benefits for the institution</vt:lpstr>
      <vt:lpstr>Benefits for the researchers</vt:lpstr>
      <vt:lpstr>Benefits for the society</vt:lpstr>
      <vt:lpstr>Présentation PowerPoint</vt:lpstr>
      <vt:lpstr>Présentation PowerPoint</vt:lpstr>
      <vt:lpstr>Up2you now Make your own boat - направете своя собствена лодка - Fă-ți propria barcă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perspectives on HRS4R –  Case studies from SGroup members</dc:title>
  <dc:creator>Université de Liège</dc:creator>
  <cp:lastModifiedBy>Halleux Isabelle</cp:lastModifiedBy>
  <cp:revision>66</cp:revision>
  <dcterms:created xsi:type="dcterms:W3CDTF">2016-11-30T21:22:57Z</dcterms:created>
  <dcterms:modified xsi:type="dcterms:W3CDTF">2017-10-17T07:40:53Z</dcterms:modified>
</cp:coreProperties>
</file>